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drawings/drawing2.xml" ContentType="application/vnd.openxmlformats-officedocument.drawingml.chartshapes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drawings/drawing3.xml" ContentType="application/vnd.openxmlformats-officedocument.drawingml.chartshapes+xml"/>
  <Override PartName="/ppt/notesSlides/notesSlide8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drawings/drawing4.xml" ContentType="application/vnd.openxmlformats-officedocument.drawingml.chartshapes+xml"/>
  <Override PartName="/ppt/notesSlides/notesSlide9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Ex1.xml" ContentType="application/vnd.ms-office.chartex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65" r:id="rId3"/>
    <p:sldId id="270" r:id="rId4"/>
    <p:sldId id="276" r:id="rId5"/>
    <p:sldId id="263" r:id="rId6"/>
    <p:sldId id="264" r:id="rId7"/>
    <p:sldId id="266" r:id="rId8"/>
    <p:sldId id="259" r:id="rId9"/>
    <p:sldId id="268" r:id="rId10"/>
    <p:sldId id="257" r:id="rId11"/>
    <p:sldId id="271" r:id="rId12"/>
    <p:sldId id="260" r:id="rId13"/>
    <p:sldId id="275" r:id="rId14"/>
    <p:sldId id="261" r:id="rId15"/>
    <p:sldId id="273" r:id="rId16"/>
    <p:sldId id="262" r:id="rId17"/>
  </p:sldIdLst>
  <p:sldSz cx="9144000" cy="5143500" type="screen16x9"/>
  <p:notesSz cx="9144000" cy="6858000"/>
  <p:embeddedFontLst>
    <p:embeddedFont>
      <p:font typeface="Maven Pro" panose="020B0604020202020204" charset="0"/>
      <p:regular r:id="rId20"/>
      <p:bold r:id="rId21"/>
    </p:embeddedFont>
    <p:embeddedFont>
      <p:font typeface="Nunito" pitchFamily="2" charset="0"/>
      <p:regular r:id="rId22"/>
      <p:bold r:id="rId23"/>
      <p:italic r:id="rId24"/>
      <p:boldItalic r:id="rId25"/>
    </p:embeddedFont>
    <p:embeddedFont>
      <p:font typeface="Titillium Web" panose="000005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jPQChcynK0uSiMmFn/cMlX7yPp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0E090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59BBB7-0207-4A9E-94B2-E72C7A72608B}" v="7499" dt="2024-02-08T18:05:58.7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67" autoAdjust="0"/>
    <p:restoredTop sz="86378" autoAdjust="0"/>
  </p:normalViewPr>
  <p:slideViewPr>
    <p:cSldViewPr snapToGrid="0">
      <p:cViewPr varScale="1">
        <p:scale>
          <a:sx n="98" d="100"/>
          <a:sy n="98" d="100"/>
        </p:scale>
        <p:origin x="612" y="9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318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26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customschemas.google.com/relationships/presentationmetadata" Target="metadata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5" Type="http://schemas.openxmlformats.org/officeDocument/2006/relationships/chartUserShapes" Target="../drawings/drawing1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chartUserShapes" Target="../drawings/drawing2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5" Type="http://schemas.openxmlformats.org/officeDocument/2006/relationships/chartUserShapes" Target="../drawings/drawing3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5" Type="http://schemas.openxmlformats.org/officeDocument/2006/relationships/chartUserShapes" Target="../drawings/drawing4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oleObject" Target="file:///C:\Users\benoitahsee\Downloads\Ben_Donne&#769;es+Primero+Bank+(1).xlsx" TargetMode="External"/><Relationship Id="rId4" Type="http://schemas.openxmlformats.org/officeDocument/2006/relationships/themeOverride" Target="../theme/themeOverrid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[Ben_Données+Primero+Bank+(1).xlsx]clients !Tableau croisé dynamique3</c:name>
    <c:fmtId val="19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'clients '!$B$3</c:f>
              <c:strCache>
                <c:ptCount val="1"/>
                <c:pt idx="0">
                  <c:v>Nombre de Statut du client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F31-4D42-A395-1FD7CF13524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F31-4D42-A395-1FD7CF13524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'clients '!$A$4:$A$6</c:f>
              <c:strCache>
                <c:ptCount val="2"/>
                <c:pt idx="0">
                  <c:v>Clients actuels</c:v>
                </c:pt>
                <c:pt idx="1">
                  <c:v>Clients perdus</c:v>
                </c:pt>
              </c:strCache>
            </c:strRef>
          </c:cat>
          <c:val>
            <c:numRef>
              <c:f>'clients '!$B$4:$B$6</c:f>
              <c:numCache>
                <c:formatCode>General</c:formatCode>
                <c:ptCount val="2"/>
                <c:pt idx="0">
                  <c:v>8491</c:v>
                </c:pt>
                <c:pt idx="1">
                  <c:v>1636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F31-4D42-A395-1FD7CF13524C}"/>
            </c:ext>
          </c:extLst>
        </c:ser>
        <c:ser>
          <c:idx val="1"/>
          <c:order val="1"/>
          <c:tx>
            <c:strRef>
              <c:f>'clients '!$C$3</c:f>
              <c:strCache>
                <c:ptCount val="1"/>
                <c:pt idx="0">
                  <c:v>Nombre de Statut du client2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9F31-4D42-A395-1FD7CF13524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9F31-4D42-A395-1FD7CF13524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'clients '!$A$4:$A$6</c:f>
              <c:strCache>
                <c:ptCount val="2"/>
                <c:pt idx="0">
                  <c:v>Clients actuels</c:v>
                </c:pt>
                <c:pt idx="1">
                  <c:v>Clients perdus</c:v>
                </c:pt>
              </c:strCache>
            </c:strRef>
          </c:cat>
          <c:val>
            <c:numRef>
              <c:f>'clients '!$C$4:$C$6</c:f>
              <c:numCache>
                <c:formatCode>0.00%</c:formatCode>
                <c:ptCount val="2"/>
                <c:pt idx="0">
                  <c:v>0.83845166386886538</c:v>
                </c:pt>
                <c:pt idx="1">
                  <c:v>0.16154833613113459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9F31-4D42-A395-1FD7CF13524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1">
            <a:tint val="66000"/>
            <a:satMod val="160000"/>
          </a:schemeClr>
        </a:gs>
        <a:gs pos="50000">
          <a:schemeClr val="accent1">
            <a:tint val="44500"/>
            <a:satMod val="160000"/>
          </a:schemeClr>
        </a:gs>
        <a:gs pos="100000">
          <a:schemeClr val="accent1">
            <a:tint val="23500"/>
            <a:satMod val="160000"/>
          </a:schemeClr>
        </a:gs>
      </a:gsLst>
      <a:lin ang="27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[Ben_Données+Primero+Bank+(1).xlsx]type carte!Tableau croisé dynamique2</c:name>
    <c:fmtId val="3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'type carte'!$B$3:$B$4</c:f>
              <c:strCache>
                <c:ptCount val="1"/>
                <c:pt idx="0">
                  <c:v>Clients actuels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'type carte'!$A$5:$A$9</c:f>
              <c:strCache>
                <c:ptCount val="4"/>
                <c:pt idx="0">
                  <c:v>Blue</c:v>
                </c:pt>
                <c:pt idx="1">
                  <c:v>Gold</c:v>
                </c:pt>
                <c:pt idx="2">
                  <c:v>Platinium</c:v>
                </c:pt>
                <c:pt idx="3">
                  <c:v>Silver</c:v>
                </c:pt>
              </c:strCache>
            </c:strRef>
          </c:cat>
          <c:val>
            <c:numRef>
              <c:f>'type carte'!$B$5:$B$9</c:f>
              <c:numCache>
                <c:formatCode>General</c:formatCode>
                <c:ptCount val="4"/>
                <c:pt idx="0">
                  <c:v>7917</c:v>
                </c:pt>
                <c:pt idx="1">
                  <c:v>95</c:v>
                </c:pt>
                <c:pt idx="2">
                  <c:v>6</c:v>
                </c:pt>
                <c:pt idx="3">
                  <c:v>473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90-483B-A2E9-3D99BC21086C}"/>
            </c:ext>
          </c:extLst>
        </c:ser>
        <c:ser>
          <c:idx val="1"/>
          <c:order val="1"/>
          <c:tx>
            <c:strRef>
              <c:f>'type carte'!$C$3:$C$4</c:f>
              <c:strCache>
                <c:ptCount val="1"/>
                <c:pt idx="0">
                  <c:v>Clients perdus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'type carte'!$A$5:$A$9</c:f>
              <c:strCache>
                <c:ptCount val="4"/>
                <c:pt idx="0">
                  <c:v>Blue</c:v>
                </c:pt>
                <c:pt idx="1">
                  <c:v>Gold</c:v>
                </c:pt>
                <c:pt idx="2">
                  <c:v>Platinium</c:v>
                </c:pt>
                <c:pt idx="3">
                  <c:v>Silver</c:v>
                </c:pt>
              </c:strCache>
            </c:strRef>
          </c:cat>
          <c:val>
            <c:numRef>
              <c:f>'type carte'!$C$5:$C$9</c:f>
              <c:numCache>
                <c:formatCode>General</c:formatCode>
                <c:ptCount val="4"/>
                <c:pt idx="0">
                  <c:v>1519</c:v>
                </c:pt>
                <c:pt idx="1">
                  <c:v>21</c:v>
                </c:pt>
                <c:pt idx="2">
                  <c:v>14</c:v>
                </c:pt>
                <c:pt idx="3">
                  <c:v>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90-483B-A2E9-3D99BC2108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838915471"/>
        <c:axId val="1733260527"/>
      </c:barChart>
      <c:catAx>
        <c:axId val="18389154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>
                    <a:solidFill>
                      <a:sysClr val="windowText" lastClr="000000"/>
                    </a:solidFill>
                  </a:rPr>
                  <a:t>Type</a:t>
                </a:r>
                <a:r>
                  <a:rPr lang="fr-FR" baseline="0" dirty="0">
                    <a:solidFill>
                      <a:sysClr val="windowText" lastClr="000000"/>
                    </a:solidFill>
                  </a:rPr>
                  <a:t> de carte / Nombre de clients</a:t>
                </a:r>
                <a:endParaRPr lang="fr-FR" dirty="0">
                  <a:solidFill>
                    <a:sysClr val="windowText" lastClr="00000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33260527"/>
        <c:crosses val="autoZero"/>
        <c:auto val="1"/>
        <c:lblAlgn val="ctr"/>
        <c:lblOffset val="100"/>
        <c:noMultiLvlLbl val="0"/>
      </c:catAx>
      <c:valAx>
        <c:axId val="1733260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>
                    <a:solidFill>
                      <a:sysClr val="windowText" lastClr="000000"/>
                    </a:solidFill>
                  </a:rPr>
                  <a:t> Répartition % 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838915471"/>
        <c:crosses val="autoZero"/>
        <c:crossBetween val="between"/>
        <c:majorUnit val="0.2"/>
      </c:valAx>
      <c:sp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0E0902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0E0902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userShapes r:id="rId5"/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6857964180059318"/>
          <c:y val="6.9880564603691644E-2"/>
          <c:w val="0.48108832835600335"/>
          <c:h val="0.7372711961493412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'categories revenus'!$B$3</c:f>
              <c:strCache>
                <c:ptCount val="1"/>
                <c:pt idx="0">
                  <c:v>Clients actuels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'categories revenus'!$A$4:$A$9</c:f>
              <c:strCache>
                <c:ptCount val="6"/>
                <c:pt idx="0">
                  <c:v>Non connu</c:v>
                </c:pt>
                <c:pt idx="1">
                  <c:v>Moins de €40K</c:v>
                </c:pt>
                <c:pt idx="2">
                  <c:v>€40K - €60K</c:v>
                </c:pt>
                <c:pt idx="3">
                  <c:v>€60K - €80K</c:v>
                </c:pt>
                <c:pt idx="4">
                  <c:v>€80K - €120K</c:v>
                </c:pt>
                <c:pt idx="5">
                  <c:v>€120K +</c:v>
                </c:pt>
              </c:strCache>
            </c:strRef>
          </c:cat>
          <c:val>
            <c:numRef>
              <c:f>'categories revenus'!$B$4:$B$9</c:f>
              <c:numCache>
                <c:formatCode>0%</c:formatCode>
                <c:ptCount val="6"/>
                <c:pt idx="0">
                  <c:v>0.1087033329407608</c:v>
                </c:pt>
                <c:pt idx="1">
                  <c:v>0.34730891532210578</c:v>
                </c:pt>
                <c:pt idx="2">
                  <c:v>0.17889530090684255</c:v>
                </c:pt>
                <c:pt idx="3">
                  <c:v>0.1425038275821458</c:v>
                </c:pt>
                <c:pt idx="4">
                  <c:v>0.15216111176539865</c:v>
                </c:pt>
                <c:pt idx="5">
                  <c:v>7.0427511482746438E-2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F3-41A4-A2D4-CC490A6609FF}"/>
            </c:ext>
          </c:extLst>
        </c:ser>
        <c:ser>
          <c:idx val="1"/>
          <c:order val="1"/>
          <c:tx>
            <c:strRef>
              <c:f>'categories revenus'!$C$3</c:f>
              <c:strCache>
                <c:ptCount val="1"/>
                <c:pt idx="0">
                  <c:v>Clients perdus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'categories revenus'!$A$4:$A$9</c:f>
              <c:strCache>
                <c:ptCount val="6"/>
                <c:pt idx="0">
                  <c:v>Non connu</c:v>
                </c:pt>
                <c:pt idx="1">
                  <c:v>Moins de €40K</c:v>
                </c:pt>
                <c:pt idx="2">
                  <c:v>€40K - €60K</c:v>
                </c:pt>
                <c:pt idx="3">
                  <c:v>€60K - €80K</c:v>
                </c:pt>
                <c:pt idx="4">
                  <c:v>€80K - €120K</c:v>
                </c:pt>
                <c:pt idx="5">
                  <c:v>€120K +</c:v>
                </c:pt>
              </c:strCache>
            </c:strRef>
          </c:cat>
          <c:val>
            <c:numRef>
              <c:f>'categories revenus'!$C$4:$C$9</c:f>
              <c:numCache>
                <c:formatCode>0%</c:formatCode>
                <c:ptCount val="6"/>
                <c:pt idx="0">
                  <c:v>0.11430317848410758</c:v>
                </c:pt>
                <c:pt idx="1">
                  <c:v>0.14303178484107579</c:v>
                </c:pt>
                <c:pt idx="2">
                  <c:v>0.27017114914425427</c:v>
                </c:pt>
                <c:pt idx="3">
                  <c:v>0.22432762836185818</c:v>
                </c:pt>
                <c:pt idx="4">
                  <c:v>0.16931540342298287</c:v>
                </c:pt>
                <c:pt idx="5">
                  <c:v>7.8850855745721274E-2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DF3-41A4-A2D4-CC490A6609F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24665407"/>
        <c:axId val="433457711"/>
      </c:barChart>
      <c:catAx>
        <c:axId val="42466540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200" b="0">
                    <a:solidFill>
                      <a:sysClr val="windowText" lastClr="000000"/>
                    </a:solidFill>
                  </a:rPr>
                  <a:t>Tranches</a:t>
                </a:r>
                <a:r>
                  <a:rPr lang="fr-FR" sz="1200" b="0" baseline="0">
                    <a:solidFill>
                      <a:sysClr val="windowText" lastClr="000000"/>
                    </a:solidFill>
                  </a:rPr>
                  <a:t> de revenus annuels</a:t>
                </a:r>
                <a:endParaRPr lang="fr-FR" sz="1200" b="0">
                  <a:solidFill>
                    <a:sysClr val="windowText" lastClr="00000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accen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33457711"/>
        <c:crosses val="autoZero"/>
        <c:auto val="1"/>
        <c:lblAlgn val="ctr"/>
        <c:lblOffset val="100"/>
        <c:noMultiLvlLbl val="0"/>
      </c:catAx>
      <c:valAx>
        <c:axId val="433457711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200" b="0">
                    <a:solidFill>
                      <a:sysClr val="windowText" lastClr="000000"/>
                    </a:solidFill>
                  </a:rPr>
                  <a:t>Répartition en %</a:t>
                </a:r>
                <a:r>
                  <a:rPr lang="fr-FR" sz="1200" b="0" baseline="0">
                    <a:solidFill>
                      <a:sysClr val="windowText" lastClr="000000"/>
                    </a:solidFill>
                  </a:rPr>
                  <a:t> de la clientèle par statut</a:t>
                </a:r>
                <a:endParaRPr lang="fr-FR" sz="1200" b="0">
                  <a:solidFill>
                    <a:sysClr val="windowText" lastClr="000000"/>
                  </a:solidFill>
                </a:endParaRPr>
              </a:p>
            </c:rich>
          </c:tx>
          <c:layout>
            <c:manualLayout>
              <c:xMode val="edge"/>
              <c:yMode val="edge"/>
              <c:x val="0.25091676781509031"/>
              <c:y val="0.8854759401003213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solidFill>
              <a:srgbClr val="0B6374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24665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450489143402522"/>
          <c:y val="0.42049192140884667"/>
          <c:w val="0.23549510856597472"/>
          <c:h val="0.1590161571823066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accent1">
            <a:tint val="66000"/>
            <a:satMod val="160000"/>
          </a:schemeClr>
        </a:gs>
        <a:gs pos="50000">
          <a:schemeClr val="accent1">
            <a:tint val="44500"/>
            <a:satMod val="160000"/>
          </a:schemeClr>
        </a:gs>
        <a:gs pos="100000">
          <a:schemeClr val="accent1">
            <a:tint val="23500"/>
            <a:satMod val="160000"/>
          </a:schemeClr>
        </a:gs>
      </a:gsLst>
      <a:lin ang="2700000" scaled="1"/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userShapes r:id="rId5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[Ben_Données+Primero+Bank+(1).xlsx]interaction!Tableau croisé dynamique21</c:name>
    <c:fmtId val="19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interaction!$B$3:$B$4</c:f>
              <c:strCache>
                <c:ptCount val="1"/>
                <c:pt idx="0">
                  <c:v>Clients actuels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92C-4046-99EA-CFE84AA2DBD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interaction!$A$5:$A$8</c:f>
              <c:strCache>
                <c:ptCount val="3"/>
                <c:pt idx="0">
                  <c:v>0-2</c:v>
                </c:pt>
                <c:pt idx="1">
                  <c:v>3-5</c:v>
                </c:pt>
                <c:pt idx="2">
                  <c:v>6-9</c:v>
                </c:pt>
              </c:strCache>
            </c:strRef>
          </c:cat>
          <c:val>
            <c:numRef>
              <c:f>interaction!$B$5:$B$8</c:f>
              <c:numCache>
                <c:formatCode>0.00%</c:formatCode>
                <c:ptCount val="3"/>
                <c:pt idx="0">
                  <c:v>0.89795121951219514</c:v>
                </c:pt>
                <c:pt idx="1">
                  <c:v>0.82481442205726407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C-4046-99EA-CFE84AA2DBD0}"/>
            </c:ext>
          </c:extLst>
        </c:ser>
        <c:ser>
          <c:idx val="1"/>
          <c:order val="1"/>
          <c:tx>
            <c:strRef>
              <c:f>interaction!$C$3:$C$4</c:f>
              <c:strCache>
                <c:ptCount val="1"/>
                <c:pt idx="0">
                  <c:v>Clients perdus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interaction!$A$5:$A$8</c:f>
              <c:strCache>
                <c:ptCount val="3"/>
                <c:pt idx="0">
                  <c:v>0-2</c:v>
                </c:pt>
                <c:pt idx="1">
                  <c:v>3-5</c:v>
                </c:pt>
                <c:pt idx="2">
                  <c:v>6-9</c:v>
                </c:pt>
              </c:strCache>
            </c:strRef>
          </c:cat>
          <c:val>
            <c:numRef>
              <c:f>interaction!$C$5:$C$8</c:f>
              <c:numCache>
                <c:formatCode>0.00%</c:formatCode>
                <c:ptCount val="3"/>
                <c:pt idx="0">
                  <c:v>0.10204878048780487</c:v>
                </c:pt>
                <c:pt idx="1">
                  <c:v>0.17518557794273595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2C-4046-99EA-CFE84AA2DBD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776119791"/>
        <c:axId val="1811316367"/>
      </c:barChart>
      <c:catAx>
        <c:axId val="17761197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400">
                    <a:solidFill>
                      <a:sysClr val="windowText" lastClr="000000"/>
                    </a:solidFill>
                  </a:rPr>
                  <a:t>Nombre</a:t>
                </a:r>
                <a:r>
                  <a:rPr lang="fr-FR" sz="1400" baseline="0">
                    <a:solidFill>
                      <a:sysClr val="windowText" lastClr="000000"/>
                    </a:solidFill>
                  </a:rPr>
                  <a:t> d'interactions </a:t>
                </a:r>
                <a:endParaRPr lang="fr-FR" sz="1400">
                  <a:solidFill>
                    <a:sysClr val="windowText" lastClr="00000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811316367"/>
        <c:crosses val="autoZero"/>
        <c:auto val="1"/>
        <c:lblAlgn val="ctr"/>
        <c:lblOffset val="100"/>
        <c:noMultiLvlLbl val="0"/>
      </c:catAx>
      <c:valAx>
        <c:axId val="18113163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400">
                    <a:solidFill>
                      <a:sysClr val="windowText" lastClr="000000"/>
                    </a:solidFill>
                  </a:rPr>
                  <a:t>Répartition</a:t>
                </a:r>
                <a:r>
                  <a:rPr lang="fr-FR" sz="1400" baseline="0">
                    <a:solidFill>
                      <a:sysClr val="windowText" lastClr="000000"/>
                    </a:solidFill>
                  </a:rPr>
                  <a:t> de la clientèle</a:t>
                </a:r>
                <a:endParaRPr lang="fr-FR" sz="1400">
                  <a:solidFill>
                    <a:sysClr val="windowText" lastClr="00000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76119791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[Ben_Données+Primero+Bank+(1).xlsx]interaction!Tableau croisé dynamique21</c:name>
    <c:fmtId val="2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757546429609803"/>
          <c:y val="7.0894792058806388E-2"/>
          <c:w val="0.633170277084105"/>
          <c:h val="0.69175558462211018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interaction!$B$3:$B$4</c:f>
              <c:strCache>
                <c:ptCount val="1"/>
                <c:pt idx="0">
                  <c:v>Clients actuels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interaction!$A$5:$A$8</c:f>
              <c:strCache>
                <c:ptCount val="3"/>
                <c:pt idx="0">
                  <c:v>0-2</c:v>
                </c:pt>
                <c:pt idx="1">
                  <c:v>3-5</c:v>
                </c:pt>
                <c:pt idx="2">
                  <c:v>6-9</c:v>
                </c:pt>
              </c:strCache>
            </c:strRef>
          </c:cat>
          <c:val>
            <c:numRef>
              <c:f>interaction!$B$5:$B$8</c:f>
              <c:numCache>
                <c:formatCode>0</c:formatCode>
                <c:ptCount val="3"/>
                <c:pt idx="0">
                  <c:v>4602</c:v>
                </c:pt>
                <c:pt idx="1">
                  <c:v>3889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AC-4AF1-A31A-50692FC40F2C}"/>
            </c:ext>
          </c:extLst>
        </c:ser>
        <c:ser>
          <c:idx val="1"/>
          <c:order val="1"/>
          <c:tx>
            <c:strRef>
              <c:f>interaction!$C$3:$C$4</c:f>
              <c:strCache>
                <c:ptCount val="1"/>
                <c:pt idx="0">
                  <c:v>Clients perdus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interaction!$A$5:$A$8</c:f>
              <c:strCache>
                <c:ptCount val="3"/>
                <c:pt idx="0">
                  <c:v>0-2</c:v>
                </c:pt>
                <c:pt idx="1">
                  <c:v>3-5</c:v>
                </c:pt>
                <c:pt idx="2">
                  <c:v>6-9</c:v>
                </c:pt>
              </c:strCache>
            </c:strRef>
          </c:cat>
          <c:val>
            <c:numRef>
              <c:f>interaction!$C$5:$C$8</c:f>
              <c:numCache>
                <c:formatCode>0</c:formatCode>
                <c:ptCount val="3"/>
                <c:pt idx="0">
                  <c:v>523</c:v>
                </c:pt>
                <c:pt idx="1">
                  <c:v>826</c:v>
                </c:pt>
                <c:pt idx="2">
                  <c:v>287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1AC-4AF1-A31A-50692FC40F2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776119791"/>
        <c:axId val="1811316367"/>
      </c:barChart>
      <c:catAx>
        <c:axId val="17761197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400">
                    <a:solidFill>
                      <a:sysClr val="windowText" lastClr="000000"/>
                    </a:solidFill>
                  </a:rPr>
                  <a:t>Nombre</a:t>
                </a:r>
                <a:r>
                  <a:rPr lang="fr-FR" sz="1400" baseline="0">
                    <a:solidFill>
                      <a:sysClr val="windowText" lastClr="000000"/>
                    </a:solidFill>
                  </a:rPr>
                  <a:t> d'interactions / Nombre de clients </a:t>
                </a:r>
                <a:endParaRPr lang="fr-FR" sz="1400">
                  <a:solidFill>
                    <a:sysClr val="windowText" lastClr="00000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811316367"/>
        <c:crosses val="autoZero"/>
        <c:auto val="1"/>
        <c:lblAlgn val="ctr"/>
        <c:lblOffset val="100"/>
        <c:noMultiLvlLbl val="0"/>
      </c:catAx>
      <c:valAx>
        <c:axId val="18113163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400">
                    <a:solidFill>
                      <a:sysClr val="windowText" lastClr="000000"/>
                    </a:solidFill>
                  </a:rPr>
                  <a:t>Répartition</a:t>
                </a:r>
                <a:r>
                  <a:rPr lang="fr-FR" sz="1400" baseline="0">
                    <a:solidFill>
                      <a:sysClr val="windowText" lastClr="000000"/>
                    </a:solidFill>
                  </a:rPr>
                  <a:t> de la clientèle</a:t>
                </a:r>
                <a:endParaRPr lang="fr-FR" sz="1400">
                  <a:solidFill>
                    <a:sysClr val="windowText" lastClr="00000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76119791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userShapes r:id="rId5"/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[Ben_Données+Primero+Bank+(1).xlsx]credit renouvele!Tableau croisé dynamique8</c:name>
    <c:fmtId val="27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'credit renouvele'!$B$3:$B$4</c:f>
              <c:strCache>
                <c:ptCount val="1"/>
                <c:pt idx="0">
                  <c:v>Clients actuels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'credit renouvele'!$A$5:$A$11</c:f>
              <c:strCache>
                <c:ptCount val="6"/>
                <c:pt idx="0">
                  <c:v>0-499</c:v>
                </c:pt>
                <c:pt idx="1">
                  <c:v>500-999</c:v>
                </c:pt>
                <c:pt idx="2">
                  <c:v>1000-1499</c:v>
                </c:pt>
                <c:pt idx="3">
                  <c:v>1500-1999</c:v>
                </c:pt>
                <c:pt idx="4">
                  <c:v>2000-2499</c:v>
                </c:pt>
                <c:pt idx="5">
                  <c:v>2500-2999</c:v>
                </c:pt>
              </c:strCache>
            </c:strRef>
          </c:cat>
          <c:val>
            <c:numRef>
              <c:f>'credit renouvele'!$B$5:$B$11</c:f>
              <c:numCache>
                <c:formatCode>0%</c:formatCode>
                <c:ptCount val="6"/>
                <c:pt idx="0">
                  <c:v>0.18808149805676599</c:v>
                </c:pt>
                <c:pt idx="1">
                  <c:v>0.13579083735720174</c:v>
                </c:pt>
                <c:pt idx="2">
                  <c:v>0.25344482393122131</c:v>
                </c:pt>
                <c:pt idx="3">
                  <c:v>0.25591803085620068</c:v>
                </c:pt>
                <c:pt idx="4">
                  <c:v>0.12342480273230479</c:v>
                </c:pt>
                <c:pt idx="5">
                  <c:v>4.3340007066305503E-2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04-4799-91C6-5B3CA29591AE}"/>
            </c:ext>
          </c:extLst>
        </c:ser>
        <c:ser>
          <c:idx val="1"/>
          <c:order val="1"/>
          <c:tx>
            <c:strRef>
              <c:f>'credit renouvele'!$C$3:$C$4</c:f>
              <c:strCache>
                <c:ptCount val="1"/>
                <c:pt idx="0">
                  <c:v>Clients perdus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'credit renouvele'!$A$5:$A$11</c:f>
              <c:strCache>
                <c:ptCount val="6"/>
                <c:pt idx="0">
                  <c:v>0-499</c:v>
                </c:pt>
                <c:pt idx="1">
                  <c:v>500-999</c:v>
                </c:pt>
                <c:pt idx="2">
                  <c:v>1000-1499</c:v>
                </c:pt>
                <c:pt idx="3">
                  <c:v>1500-1999</c:v>
                </c:pt>
                <c:pt idx="4">
                  <c:v>2000-2499</c:v>
                </c:pt>
                <c:pt idx="5">
                  <c:v>2500-2999</c:v>
                </c:pt>
              </c:strCache>
            </c:strRef>
          </c:cat>
          <c:val>
            <c:numRef>
              <c:f>'credit renouvele'!$C$5:$C$11</c:f>
              <c:numCache>
                <c:formatCode>0%</c:formatCode>
                <c:ptCount val="6"/>
                <c:pt idx="0">
                  <c:v>0.61002444987775062</c:v>
                </c:pt>
                <c:pt idx="1">
                  <c:v>9.9633251833740832E-2</c:v>
                </c:pt>
                <c:pt idx="2">
                  <c:v>6.4180929095354528E-2</c:v>
                </c:pt>
                <c:pt idx="3">
                  <c:v>6.9682151589242056E-2</c:v>
                </c:pt>
                <c:pt idx="4">
                  <c:v>5.7457212713936431E-2</c:v>
                </c:pt>
                <c:pt idx="5">
                  <c:v>9.9022004889975548E-2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604-4799-91C6-5B3CA29591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23913071"/>
        <c:axId val="1964469743"/>
      </c:barChart>
      <c:catAx>
        <c:axId val="17239130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200">
                    <a:solidFill>
                      <a:sysClr val="windowText" lastClr="000000"/>
                    </a:solidFill>
                  </a:rPr>
                  <a:t>Montant</a:t>
                </a:r>
                <a:r>
                  <a:rPr lang="fr-FR" sz="1200" baseline="0">
                    <a:solidFill>
                      <a:sysClr val="windowText" lastClr="000000"/>
                    </a:solidFill>
                  </a:rPr>
                  <a:t> du crédit renouvelé utilisé en €</a:t>
                </a:r>
                <a:endParaRPr lang="fr-FR" sz="1200">
                  <a:solidFill>
                    <a:sysClr val="windowText" lastClr="00000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964469743"/>
        <c:crosses val="autoZero"/>
        <c:auto val="1"/>
        <c:lblAlgn val="ctr"/>
        <c:lblOffset val="100"/>
        <c:noMultiLvlLbl val="0"/>
      </c:catAx>
      <c:valAx>
        <c:axId val="1964469743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200">
                    <a:solidFill>
                      <a:sysClr val="windowText" lastClr="000000"/>
                    </a:solidFill>
                  </a:rPr>
                  <a:t>Pourcentage</a:t>
                </a:r>
                <a:r>
                  <a:rPr lang="fr-FR" sz="1200" baseline="0">
                    <a:solidFill>
                      <a:sysClr val="windowText" lastClr="000000"/>
                    </a:solidFill>
                  </a:rPr>
                  <a:t> de la clientèle</a:t>
                </a:r>
                <a:r>
                  <a:rPr lang="fr-FR" sz="1200">
                    <a:solidFill>
                      <a:sysClr val="windowText" lastClr="000000"/>
                    </a:solidFill>
                  </a:rPr>
                  <a:t>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0%" sourceLinked="1"/>
        <c:majorTickMark val="none"/>
        <c:minorTickMark val="none"/>
        <c:tickLblPos val="nextTo"/>
        <c:crossAx val="1723913071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userShapes r:id="rId5"/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[Ben_Données+Primero+Bank+(1).xlsx]transactions!Tableau croisé dynamique9</c:name>
    <c:fmtId val="14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45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howDataLabelsRange val="0"/>
            </c:ext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68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howDataLabelsRange val="0"/>
            </c:ext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103578154425612"/>
          <c:y val="5.0925925925925923E-2"/>
          <c:w val="0.63837967287987307"/>
          <c:h val="0.8164351851851852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transactions!$B$3:$B$4</c:f>
              <c:strCache>
                <c:ptCount val="1"/>
                <c:pt idx="0">
                  <c:v>Clients actuels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transactions!$A$5:$A$6</c:f>
              <c:strCache>
                <c:ptCount val="1"/>
                <c:pt idx="0">
                  <c:v>10-148</c:v>
                </c:pt>
              </c:strCache>
            </c:strRef>
          </c:cat>
          <c:val>
            <c:numRef>
              <c:f>transactions!$B$5:$B$6</c:f>
              <c:numCache>
                <c:formatCode>0</c:formatCode>
                <c:ptCount val="1"/>
                <c:pt idx="0">
                  <c:v>68.649982334236256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21-4430-A0BC-ADC683CA2C9D}"/>
            </c:ext>
          </c:extLst>
        </c:ser>
        <c:ser>
          <c:idx val="1"/>
          <c:order val="1"/>
          <c:tx>
            <c:strRef>
              <c:f>transactions!$C$3:$C$4</c:f>
              <c:strCache>
                <c:ptCount val="1"/>
                <c:pt idx="0">
                  <c:v>Clients perdus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transactions!$A$5:$A$6</c:f>
              <c:strCache>
                <c:ptCount val="1"/>
                <c:pt idx="0">
                  <c:v>10-148</c:v>
                </c:pt>
              </c:strCache>
            </c:strRef>
          </c:cat>
          <c:val>
            <c:numRef>
              <c:f>transactions!$C$5:$C$6</c:f>
              <c:numCache>
                <c:formatCode>0</c:formatCode>
                <c:ptCount val="1"/>
                <c:pt idx="0">
                  <c:v>45.181540342298291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21-4430-A0BC-ADC683CA2C9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63767871"/>
        <c:axId val="1665511631"/>
      </c:barChart>
      <c:catAx>
        <c:axId val="1663767871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200">
                    <a:solidFill>
                      <a:sysClr val="windowText" lastClr="000000"/>
                    </a:solidFill>
                  </a:rPr>
                  <a:t>Statut</a:t>
                </a:r>
                <a:r>
                  <a:rPr lang="fr-FR" sz="1200" baseline="0">
                    <a:solidFill>
                      <a:sysClr val="windowText" lastClr="000000"/>
                    </a:solidFill>
                  </a:rPr>
                  <a:t> des clients</a:t>
                </a:r>
                <a:endParaRPr lang="fr-FR" sz="1200">
                  <a:solidFill>
                    <a:sysClr val="windowText" lastClr="00000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crossAx val="1665511631"/>
        <c:crosses val="autoZero"/>
        <c:auto val="1"/>
        <c:lblAlgn val="ctr"/>
        <c:lblOffset val="100"/>
        <c:noMultiLvlLbl val="0"/>
      </c:catAx>
      <c:valAx>
        <c:axId val="1665511631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200">
                    <a:solidFill>
                      <a:sysClr val="windowText" lastClr="000000"/>
                    </a:solidFill>
                  </a:rPr>
                  <a:t>Nombre</a:t>
                </a:r>
                <a:r>
                  <a:rPr lang="fr-FR" sz="1200" baseline="0">
                    <a:solidFill>
                      <a:sysClr val="windowText" lastClr="000000"/>
                    </a:solidFill>
                  </a:rPr>
                  <a:t> moyen de transactions</a:t>
                </a:r>
                <a:endParaRPr lang="fr-FR" sz="1200">
                  <a:solidFill>
                    <a:sysClr val="windowText" lastClr="00000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0" sourceLinked="1"/>
        <c:majorTickMark val="none"/>
        <c:minorTickMark val="none"/>
        <c:tickLblPos val="nextTo"/>
        <c:crossAx val="16637678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749165417766872"/>
          <c:y val="0.46306804483315805"/>
          <c:w val="0.18000079295224047"/>
          <c:h val="0.178098096044183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Entonnoir!$B$3:$B$7</cx:f>
        <cx:lvl ptCount="5">
          <cx:pt idx="0">Revenus annuels entre €40k et €80k</cx:pt>
          <cx:pt idx="1">Nbre de transactions &lt; ou égal à 45</cx:pt>
          <cx:pt idx="2">Crédit renouvelé &lt; à 500 €</cx:pt>
          <cx:pt idx="3">Nbre d'interactions  égal à 5</cx:pt>
          <cx:pt idx="4">Platinium</cx:pt>
        </cx:lvl>
      </cx:strDim>
      <cx:numDim type="val">
        <cx:f>Entonnoir!$C$3:$C$7</cx:f>
        <cx:lvl ptCount="5" formatCode="Standard">
          <cx:pt idx="0">2729</cx:pt>
          <cx:pt idx="1">1641</cx:pt>
          <cx:pt idx="2">1597</cx:pt>
          <cx:pt idx="3">117</cx:pt>
          <cx:pt idx="4">6</cx:pt>
        </cx:lvl>
      </cx:numDim>
    </cx:data>
  </cx:chartData>
  <cx:chart>
    <cx:plotArea>
      <cx:plotAreaRegion>
        <cx:series layoutId="funnel" uniqueId="{86BF90B2-5F3C-4802-813F-3D21B53B7C43}">
          <cx:dataLabels>
            <cx:visibility seriesName="0" categoryName="0" value="1"/>
          </cx:dataLabels>
          <cx:dataId val="0"/>
        </cx:series>
      </cx:plotAreaRegion>
      <cx:axis id="0">
        <cx:catScaling gapWidth="0.150000006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>
                <a:solidFill>
                  <a:sysClr val="windowText" lastClr="000000"/>
                </a:solidFill>
              </a:defRPr>
            </a:pPr>
            <a:endParaRPr lang="fr-FR" sz="900" b="0" i="0" u="none" strike="noStrike" baseline="0">
              <a:solidFill>
                <a:sysClr val="windowText" lastClr="000000"/>
              </a:solidFill>
              <a:latin typeface="Calibri" panose="020F0502020204030204"/>
            </a:endParaRPr>
          </a:p>
        </cx:txPr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42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/>
  </cs:chartArea>
  <cs:dataLabel>
    <cs:lnRef idx="0"/>
    <cs:fillRef idx="0"/>
    <cs:effectRef idx="0"/>
    <cs:fontRef idx="minor">
      <a:schemeClr val="dk1"/>
    </cs:fontRef>
    <cs:defRPr sz="9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75000"/>
            <a:lumOff val="2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  <a:lumOff val="10000"/>
              </a:schemeClr>
            </a:gs>
            <a:gs pos="0">
              <a:schemeClr val="lt1">
                <a:lumMod val="75000"/>
                <a:alpha val="36000"/>
                <a:lumOff val="10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chemeClr val="bg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/>
  </cs:title>
  <cs:trendline>
    <cs:lnRef idx="0"/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defRPr sz="9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0.57967</cdr:x>
      <cdr:y>0.05122</cdr:y>
    </cdr:from>
    <cdr:to>
      <cdr:x>0.5947</cdr:x>
      <cdr:y>0.56959</cdr:y>
    </cdr:to>
    <cdr:sp macro="" textlink="">
      <cdr:nvSpPr>
        <cdr:cNvPr id="2" name="Accolade fermante 1">
          <a:extLst xmlns:a="http://schemas.openxmlformats.org/drawingml/2006/main">
            <a:ext uri="{FF2B5EF4-FFF2-40B4-BE49-F238E27FC236}">
              <a16:creationId xmlns:a16="http://schemas.microsoft.com/office/drawing/2014/main" id="{35ED0C22-94AC-123F-9538-7F69D8039E8B}"/>
            </a:ext>
          </a:extLst>
        </cdr:cNvPr>
        <cdr:cNvSpPr/>
      </cdr:nvSpPr>
      <cdr:spPr>
        <a:xfrm xmlns:a="http://schemas.openxmlformats.org/drawingml/2006/main">
          <a:off x="3396490" y="140517"/>
          <a:ext cx="88060" cy="1421988"/>
        </a:xfrm>
        <a:prstGeom xmlns:a="http://schemas.openxmlformats.org/drawingml/2006/main" prst="rightBrace">
          <a:avLst/>
        </a:prstGeom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fr-FR" b="1" dirty="0">
            <a:solidFill>
              <a:srgbClr val="FF0000"/>
            </a:solidFill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0.55258</cdr:x>
      <cdr:y>0.3391</cdr:y>
    </cdr:from>
    <cdr:to>
      <cdr:x>0.58739</cdr:x>
      <cdr:y>0.44439</cdr:y>
    </cdr:to>
    <cdr:sp macro="" textlink="">
      <cdr:nvSpPr>
        <cdr:cNvPr id="5" name="Flèche : angle droit à deux pointes 4">
          <a:extLst xmlns:a="http://schemas.openxmlformats.org/drawingml/2006/main">
            <a:ext uri="{FF2B5EF4-FFF2-40B4-BE49-F238E27FC236}">
              <a16:creationId xmlns:a16="http://schemas.microsoft.com/office/drawing/2014/main" id="{AEF8D1D3-E05B-E55E-BCD7-FB9934E1E567}"/>
            </a:ext>
          </a:extLst>
        </cdr:cNvPr>
        <cdr:cNvSpPr/>
      </cdr:nvSpPr>
      <cdr:spPr>
        <a:xfrm xmlns:a="http://schemas.openxmlformats.org/drawingml/2006/main" rot="16200000">
          <a:off x="3392238" y="963614"/>
          <a:ext cx="288000" cy="216000"/>
        </a:xfrm>
        <a:prstGeom xmlns:a="http://schemas.openxmlformats.org/drawingml/2006/main" prst="leftUpArrow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fr-FR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0.70877</cdr:x>
      <cdr:y>0.15572</cdr:y>
    </cdr:from>
    <cdr:to>
      <cdr:x>0.78344</cdr:x>
      <cdr:y>0.20258</cdr:y>
    </cdr:to>
    <cdr:sp macro="" textlink="">
      <cdr:nvSpPr>
        <cdr:cNvPr id="2" name="Flèche : gauche 1">
          <a:extLst xmlns:a="http://schemas.openxmlformats.org/drawingml/2006/main">
            <a:ext uri="{FF2B5EF4-FFF2-40B4-BE49-F238E27FC236}">
              <a16:creationId xmlns:a16="http://schemas.microsoft.com/office/drawing/2014/main" id="{A529D342-B046-DABA-94F3-D79115E544BC}"/>
            </a:ext>
          </a:extLst>
        </cdr:cNvPr>
        <cdr:cNvSpPr/>
      </cdr:nvSpPr>
      <cdr:spPr>
        <a:xfrm xmlns:a="http://schemas.openxmlformats.org/drawingml/2006/main" rot="19707263">
          <a:off x="4448908" y="446338"/>
          <a:ext cx="468696" cy="134309"/>
        </a:xfrm>
        <a:prstGeom xmlns:a="http://schemas.openxmlformats.org/drawingml/2006/main" prst="leftArrow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fr-FR"/>
        </a:p>
      </cdr:txBody>
    </cdr:sp>
  </cdr:relSizeAnchor>
  <cdr:relSizeAnchor xmlns:cdr="http://schemas.openxmlformats.org/drawingml/2006/chartDrawing">
    <cdr:from>
      <cdr:x>0.29087</cdr:x>
      <cdr:y>0.40388</cdr:y>
    </cdr:from>
    <cdr:to>
      <cdr:x>0.36543</cdr:x>
      <cdr:y>0.45035</cdr:y>
    </cdr:to>
    <cdr:sp macro="" textlink="">
      <cdr:nvSpPr>
        <cdr:cNvPr id="3" name="Flèche : gauche 2">
          <a:extLst xmlns:a="http://schemas.openxmlformats.org/drawingml/2006/main">
            <a:ext uri="{FF2B5EF4-FFF2-40B4-BE49-F238E27FC236}">
              <a16:creationId xmlns:a16="http://schemas.microsoft.com/office/drawing/2014/main" id="{95E247E8-7C1C-808B-F6BF-0EE68155E2B8}"/>
            </a:ext>
          </a:extLst>
        </cdr:cNvPr>
        <cdr:cNvSpPr/>
      </cdr:nvSpPr>
      <cdr:spPr>
        <a:xfrm xmlns:a="http://schemas.openxmlformats.org/drawingml/2006/main" rot="19716536">
          <a:off x="1825810" y="1157612"/>
          <a:ext cx="468000" cy="133200"/>
        </a:xfrm>
        <a:prstGeom xmlns:a="http://schemas.openxmlformats.org/drawingml/2006/main" prst="leftArrow">
          <a:avLst/>
        </a:prstGeom>
        <a:solidFill xmlns:a="http://schemas.openxmlformats.org/drawingml/2006/main">
          <a:srgbClr val="00B050"/>
        </a:solidFill>
        <a:ln xmlns:a="http://schemas.openxmlformats.org/drawingml/2006/main">
          <a:solidFill>
            <a:srgbClr val="00B050"/>
          </a:solidFill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fr-FR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0.17363</cdr:x>
      <cdr:y>0.17227</cdr:y>
    </cdr:from>
    <cdr:to>
      <cdr:x>0.2464</cdr:x>
      <cdr:y>0.21326</cdr:y>
    </cdr:to>
    <cdr:sp macro="" textlink="">
      <cdr:nvSpPr>
        <cdr:cNvPr id="2" name="Flèche : gauche 1">
          <a:extLst xmlns:a="http://schemas.openxmlformats.org/drawingml/2006/main">
            <a:ext uri="{FF2B5EF4-FFF2-40B4-BE49-F238E27FC236}">
              <a16:creationId xmlns:a16="http://schemas.microsoft.com/office/drawing/2014/main" id="{AF89C104-121A-0A3B-1FFC-4C5B67EAEA38}"/>
            </a:ext>
          </a:extLst>
        </cdr:cNvPr>
        <cdr:cNvSpPr/>
      </cdr:nvSpPr>
      <cdr:spPr>
        <a:xfrm xmlns:a="http://schemas.openxmlformats.org/drawingml/2006/main" rot="20369159">
          <a:off x="1073376" y="520770"/>
          <a:ext cx="449861" cy="123902"/>
        </a:xfrm>
        <a:prstGeom xmlns:a="http://schemas.openxmlformats.org/drawingml/2006/main" prst="leftArrow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fr-FR"/>
        </a:p>
      </cdr:txBody>
    </cdr:sp>
  </cdr:relSizeAnchor>
  <cdr:relSizeAnchor xmlns:cdr="http://schemas.openxmlformats.org/drawingml/2006/chartDrawing">
    <cdr:from>
      <cdr:x>0.35634</cdr:x>
      <cdr:y>0.35599</cdr:y>
    </cdr:from>
    <cdr:to>
      <cdr:x>0.44918</cdr:x>
      <cdr:y>0.45373</cdr:y>
    </cdr:to>
    <cdr:sp macro="" textlink="">
      <cdr:nvSpPr>
        <cdr:cNvPr id="6" name="Flèche : courbe vers le bas 5">
          <a:extLst xmlns:a="http://schemas.openxmlformats.org/drawingml/2006/main">
            <a:ext uri="{FF2B5EF4-FFF2-40B4-BE49-F238E27FC236}">
              <a16:creationId xmlns:a16="http://schemas.microsoft.com/office/drawing/2014/main" id="{AE455E30-6580-D804-ADC3-8C778C2D3C88}"/>
            </a:ext>
          </a:extLst>
        </cdr:cNvPr>
        <cdr:cNvSpPr/>
      </cdr:nvSpPr>
      <cdr:spPr>
        <a:xfrm xmlns:a="http://schemas.openxmlformats.org/drawingml/2006/main">
          <a:off x="2202926" y="1076138"/>
          <a:ext cx="573940" cy="295462"/>
        </a:xfrm>
        <a:prstGeom xmlns:a="http://schemas.openxmlformats.org/drawingml/2006/main" prst="curvedDownArrow">
          <a:avLst/>
        </a:prstGeom>
        <a:solidFill xmlns:a="http://schemas.openxmlformats.org/drawingml/2006/main">
          <a:srgbClr val="00B050"/>
        </a:solidFill>
        <a:ln xmlns:a="http://schemas.openxmlformats.org/drawingml/2006/main">
          <a:solidFill>
            <a:srgbClr val="00B050"/>
          </a:solidFill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fr-FR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1B405F-5543-E648-0157-3CD3EF1F7A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/>
              <a:t>page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086CDA8-D229-49B9-4ECF-EAE0723EA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77C4B-7A5B-428D-B977-EE9EFCC72E58}" type="datetimeFigureOut">
              <a:rPr lang="fr-FR" smtClean="0"/>
              <a:t>12/02/2024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FC94F35-29F5-EEAD-E4F9-A5E782D9098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18BEB20-1874-A76E-BA61-A6981B39BE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621AC9-9DB6-4592-97D2-B699928BA5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2387826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png>
</file>

<file path=ppt/media/image2.png>
</file>

<file path=ppt/media/image3.png>
</file>

<file path=ppt/media/image30.pn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501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28067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Google Shape;321;p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4352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4423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4423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12745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69354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07391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p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5594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9"/>
          <p:cNvGrpSpPr/>
          <p:nvPr/>
        </p:nvGrpSpPr>
        <p:grpSpPr>
          <a:xfrm>
            <a:off x="6866714" y="1255"/>
            <a:ext cx="2267380" cy="2601741"/>
            <a:chOff x="6790514" y="1255"/>
            <a:chExt cx="2267380" cy="2601741"/>
          </a:xfrm>
        </p:grpSpPr>
        <p:grpSp>
          <p:nvGrpSpPr>
            <p:cNvPr id="11" name="Google Shape;11;p9"/>
            <p:cNvGrpSpPr/>
            <p:nvPr/>
          </p:nvGrpSpPr>
          <p:grpSpPr>
            <a:xfrm>
              <a:off x="7067536" y="1255"/>
              <a:ext cx="1990358" cy="1990303"/>
              <a:chOff x="7067536" y="1255"/>
              <a:chExt cx="1990358" cy="1990303"/>
            </a:xfrm>
          </p:grpSpPr>
          <p:sp>
            <p:nvSpPr>
              <p:cNvPr id="12" name="Google Shape;12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9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" name="Google Shape;15;p9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6" name="Google Shape;16;p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" name="Google Shape;19;p9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20" name="Google Shape;20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23" name="Google Shape;23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18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267" name="Google Shape;267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" name="Google Shape;269;p18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1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6" name="Google Shape;26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33" name="Google Shape;3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34" name="Google Shape;3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" name="Google Shape;3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39" name="Google Shape;3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" name="Google Shape;4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45" name="Google Shape;4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" name="Google Shape;4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50" name="Google Shape;5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3" name="Google Shape;5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54" name="Google Shape;5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" name="Google Shape;5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60" name="Google Shape;6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" name="Google Shape;6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65" name="Google Shape;6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8" name="Google Shape;6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69" name="Google Shape;6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4" name="Google Shape;7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75" name="Google Shape;7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" name="Google Shape;7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80" name="Google Shape;8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4" name="Google Shape;8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85" name="Google Shape;8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8" name="Google Shape;8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89" name="Google Shape;8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" name="Google Shape;9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94" name="Google Shape;9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" name="Google Shape;9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99" name="Google Shape;9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" name="Google Shape;10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105" name="Google Shape;10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9" name="Google Shape;10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110" name="Google Shape;11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" name="Google Shape;11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114" name="Google Shape;11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Google Shape;11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119" name="Google Shape;11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125" name="Google Shape;12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" name="Google Shape;12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130" name="Google Shape;13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" name="Google Shape;13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134" name="Google Shape;13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9" name="Google Shape;13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140" name="Google Shape;14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" name="Google Shape;14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145" name="Google Shape;14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150" name="Google Shape;15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" name="Google Shape;15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154" name="Google Shape;15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8" name="Google Shape;15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1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63" name="Google Shape;163;p12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64" name="Google Shape;164;p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" name="Google Shape;166;p1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67" name="Google Shape;167;p1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0" name="Google Shape;170;p1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71" name="Google Shape;171;p1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" name="Google Shape;175;p1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176" name="Google Shape;176;p1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1" name="Google Shape;181;p1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182" name="Google Shape;182;p1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4" name="Google Shape;184;p1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185" name="Google Shape;185;p1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8" name="Google Shape;188;p1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9" name="Google Shape;189;p1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190" name="Google Shape;190;p1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2" name="Google Shape;192;p1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p1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13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203" name="Google Shape;203;p1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204" name="Google Shape;204;p1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" name="Google Shape;206;p1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207" name="Google Shape;207;p1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1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0" name="Google Shape;210;p1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211" name="Google Shape;211;p1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5" name="Google Shape;215;p13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216" name="Google Shape;216;p1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217" name="Google Shape;217;p1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1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220" name="Google Shape;220;p1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1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224" name="Google Shape;224;p1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1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Google Shape;228;p1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229" name="Google Shape;229;p1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1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4" name="Google Shape;234;p1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38" name="Google Shape;238;p1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" name="Google Shape;240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2" name="Google Shape;242;p14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3" name="Google Shape;243;p1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1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46" name="Google Shape;246;p1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" name="Google Shape;248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1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52" name="Google Shape;252;p1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6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6" name="Google Shape;256;p1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1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59" name="Google Shape;259;p1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" name="Google Shape;26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3" name="Google Shape;263;p17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1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"/>
          <p:cNvSpPr txBox="1"/>
          <p:nvPr/>
        </p:nvSpPr>
        <p:spPr>
          <a:xfrm>
            <a:off x="817999" y="2171550"/>
            <a:ext cx="6934945" cy="233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fr-FR" sz="4000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Rapport de l’analyse des données de la  banque Primero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lang="fr-FR" sz="4000" b="0" i="0" u="none" strike="noStrike" cap="none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fr-FR" sz="2000" b="0" i="0" u="none" strike="noStrike" cap="none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Le 13 février 2024</a:t>
            </a:r>
            <a:endParaRPr sz="2000" b="0" i="0" u="none" strike="noStrike" cap="none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886A5F0-E166-2099-10BF-F59FC0798D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dirty="0"/>
              <a:t>Quel est le profil-type du client perdu ?</a:t>
            </a:r>
            <a:endParaRPr dirty="0"/>
          </a:p>
        </p:txBody>
      </p:sp>
      <p:sp>
        <p:nvSpPr>
          <p:cNvPr id="283" name="Google Shape;283;p2"/>
          <p:cNvSpPr txBox="1">
            <a:spLocks noGrp="1"/>
          </p:cNvSpPr>
          <p:nvPr>
            <p:ph type="body" idx="1"/>
          </p:nvPr>
        </p:nvSpPr>
        <p:spPr>
          <a:xfrm>
            <a:off x="809700" y="1397491"/>
            <a:ext cx="7641346" cy="3147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r>
              <a:rPr lang="fr-FR" sz="1400" dirty="0"/>
              <a:t>Appartient à la tranche de revenus annuels € 40k - € 80K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r>
              <a:rPr lang="fr-FR" sz="1400" dirty="0"/>
              <a:t>Utilise peu sa carte bancaire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r>
              <a:rPr lang="fr-FR" sz="1400" dirty="0"/>
              <a:t>A des interactions avec la banque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r>
              <a:rPr lang="fr-FR" sz="1400" dirty="0"/>
              <a:t>Détient la carte Platinium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endParaRPr lang="fr-FR" sz="2000" dirty="0"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endParaRPr lang="fr-FR" sz="2000" dirty="0"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endParaRPr lang="fr-FR" sz="2000" dirty="0"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endParaRPr lang="fr-FR" sz="20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None/>
            </a:pPr>
            <a:endParaRPr sz="2000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F80385E-212F-A62D-5F43-D53CF5C810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88EAA1-4F9A-473A-25E8-9A722F652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Pourquoi le client quitte la banque ?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9B2E99B-E0CA-F2F5-2C8C-FE5D5A2CE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8702" y="1386934"/>
            <a:ext cx="7322344" cy="2896307"/>
          </a:xfrm>
        </p:spPr>
        <p:txBody>
          <a:bodyPr>
            <a:no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424242"/>
              </a:buClr>
              <a:buFont typeface="Wingdings" panose="05000000000000000000" pitchFamily="2" charset="2"/>
              <a:buChar char="q"/>
            </a:pPr>
            <a:r>
              <a:rPr lang="fr-FR" sz="1400" dirty="0">
                <a:solidFill>
                  <a:srgbClr val="424242"/>
                </a:solidFill>
              </a:rPr>
              <a:t>La gamme des produits et des services ne correspond pas aux attentes des clients à hauts revenus</a:t>
            </a:r>
          </a:p>
          <a:p>
            <a:pPr marL="285750" lvl="0" indent="-285750">
              <a:spcBef>
                <a:spcPts val="1200"/>
              </a:spcBef>
              <a:spcAft>
                <a:spcPts val="1200"/>
              </a:spcAft>
              <a:buClr>
                <a:srgbClr val="424242"/>
              </a:buClr>
              <a:buFont typeface="Wingdings" panose="05000000000000000000" pitchFamily="2" charset="2"/>
              <a:buChar char="q"/>
            </a:pPr>
            <a:r>
              <a:rPr lang="fr-FR" sz="1400" dirty="0">
                <a:solidFill>
                  <a:srgbClr val="424242"/>
                </a:solidFill>
              </a:rPr>
              <a:t>Il ne trouve pas d’intérêt à utiliser sa carte plus fréquemment</a:t>
            </a:r>
          </a:p>
          <a:p>
            <a:pPr marL="285750" lvl="0" indent="-285750">
              <a:spcBef>
                <a:spcPts val="1200"/>
              </a:spcBef>
              <a:spcAft>
                <a:spcPts val="1200"/>
              </a:spcAft>
              <a:buClr>
                <a:srgbClr val="424242"/>
              </a:buClr>
              <a:buFont typeface="Wingdings" panose="05000000000000000000" pitchFamily="2" charset="2"/>
              <a:buChar char="q"/>
            </a:pPr>
            <a:r>
              <a:rPr lang="fr-FR" sz="1400" dirty="0">
                <a:solidFill>
                  <a:srgbClr val="424242"/>
                </a:solidFill>
              </a:rPr>
              <a:t>Le support-client ne fournit pas un service de qualité et fait fuir la clientèle</a:t>
            </a:r>
          </a:p>
          <a:p>
            <a:pPr marL="285750" lvl="0" indent="-285750">
              <a:spcBef>
                <a:spcPts val="1200"/>
              </a:spcBef>
              <a:spcAft>
                <a:spcPts val="1200"/>
              </a:spcAft>
              <a:buClr>
                <a:srgbClr val="424242"/>
              </a:buClr>
              <a:buFont typeface="Wingdings" panose="05000000000000000000" pitchFamily="2" charset="2"/>
              <a:buChar char="q"/>
            </a:pPr>
            <a:r>
              <a:rPr lang="fr-FR" sz="1400" dirty="0">
                <a:solidFill>
                  <a:srgbClr val="424242"/>
                </a:solidFill>
              </a:rPr>
              <a:t>Les frais bancaires sont peut-être élevés par rapport à la concurrence (taux d’intérêt du crédit renouvelé, coût de la carte Platinium…)</a:t>
            </a:r>
            <a:endParaRPr lang="fr-FR" sz="1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A32A1F-1ABC-27D7-7313-7695E369D8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8836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"/>
          <p:cNvSpPr txBox="1">
            <a:spLocks noGrp="1"/>
          </p:cNvSpPr>
          <p:nvPr>
            <p:ph type="title"/>
          </p:nvPr>
        </p:nvSpPr>
        <p:spPr>
          <a:xfrm>
            <a:off x="1303800" y="590962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Qui sont les clients à risque qui pourraient partir ?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endParaRPr b="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4692F85-C161-DA39-64B7-B90F2B429D05}"/>
              </a:ext>
            </a:extLst>
          </p:cNvPr>
          <p:cNvSpPr txBox="1"/>
          <p:nvPr/>
        </p:nvSpPr>
        <p:spPr>
          <a:xfrm>
            <a:off x="1315680" y="4333462"/>
            <a:ext cx="6735262" cy="738664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Nous utiliserons la méthode du scoring pour identifier les clients à risque sur les  </a:t>
            </a:r>
          </a:p>
          <a:p>
            <a:r>
              <a:rPr lang="fr-FR" dirty="0"/>
              <a:t>8 491 clients actuels en retenant ces 5 variables : revenus annuels, transactions, crédit renouvelé, interactions et type de carte.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388FB0C-5692-521B-B95F-5C60A1A73746}"/>
              </a:ext>
            </a:extLst>
          </p:cNvPr>
          <p:cNvSpPr txBox="1"/>
          <p:nvPr/>
        </p:nvSpPr>
        <p:spPr>
          <a:xfrm>
            <a:off x="5486400" y="3949430"/>
            <a:ext cx="1361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F8C4780-74C6-A2A2-FFC8-5B57D4F3AD8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5132254" y="3752630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</a:t>
            </a:fld>
            <a:endParaRPr lang="fr-FR"/>
          </a:p>
        </p:txBody>
      </p:sp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8" name="Graphique 7">
                <a:extLst>
                  <a:ext uri="{FF2B5EF4-FFF2-40B4-BE49-F238E27FC236}">
                    <a16:creationId xmlns:a16="http://schemas.microsoft.com/office/drawing/2014/main" id="{C2360558-0E03-18F4-171A-A2A0707B8E3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072477039"/>
                  </p:ext>
                </p:extLst>
              </p:nvPr>
            </p:nvGraphicFramePr>
            <p:xfrm>
              <a:off x="1315681" y="1590262"/>
              <a:ext cx="6735261" cy="27432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8" name="Graphique 7">
                <a:extLst>
                  <a:ext uri="{FF2B5EF4-FFF2-40B4-BE49-F238E27FC236}">
                    <a16:creationId xmlns:a16="http://schemas.microsoft.com/office/drawing/2014/main" id="{C2360558-0E03-18F4-171A-A2A0707B8E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15681" y="1590262"/>
                <a:ext cx="6735261" cy="274320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ZoneTexte 8">
            <a:extLst>
              <a:ext uri="{FF2B5EF4-FFF2-40B4-BE49-F238E27FC236}">
                <a16:creationId xmlns:a16="http://schemas.microsoft.com/office/drawing/2014/main" id="{59D03E73-768D-55B2-962C-72EAED688E50}"/>
              </a:ext>
            </a:extLst>
          </p:cNvPr>
          <p:cNvSpPr txBox="1"/>
          <p:nvPr/>
        </p:nvSpPr>
        <p:spPr>
          <a:xfrm>
            <a:off x="5503881" y="3880260"/>
            <a:ext cx="35414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"/>
          <p:cNvSpPr txBox="1">
            <a:spLocks noGrp="1"/>
          </p:cNvSpPr>
          <p:nvPr>
            <p:ph type="title"/>
          </p:nvPr>
        </p:nvSpPr>
        <p:spPr>
          <a:xfrm>
            <a:off x="1293042" y="552450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Qui sont les clients à risque qui pourraient partir ?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endParaRPr b="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1FCE63E-060E-F330-6E24-53E8D1B40FBC}"/>
              </a:ext>
            </a:extLst>
          </p:cNvPr>
          <p:cNvSpPr txBox="1"/>
          <p:nvPr/>
        </p:nvSpPr>
        <p:spPr>
          <a:xfrm>
            <a:off x="5564221" y="3949430"/>
            <a:ext cx="1361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4692F85-C161-DA39-64B7-B90F2B429D05}"/>
              </a:ext>
            </a:extLst>
          </p:cNvPr>
          <p:cNvSpPr txBox="1"/>
          <p:nvPr/>
        </p:nvSpPr>
        <p:spPr>
          <a:xfrm>
            <a:off x="599780" y="3574540"/>
            <a:ext cx="7723762" cy="138499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Attribution d’un point pour chaque variable à risque.</a:t>
            </a:r>
          </a:p>
          <a:p>
            <a:r>
              <a:rPr lang="fr-FR" dirty="0"/>
              <a:t>Intégration de 100 % des 6 détenteurs de la carte Platinium (risque élevé)</a:t>
            </a:r>
          </a:p>
          <a:p>
            <a:r>
              <a:rPr lang="fr-FR" dirty="0"/>
              <a:t>Intégration de 100 % des 117 clients qui ont 5 interactions avec la banque (risque élevé)</a:t>
            </a:r>
          </a:p>
          <a:p>
            <a:r>
              <a:rPr lang="fr-FR" dirty="0"/>
              <a:t>Rétention des clients qui répondent à 2 variables ou plus.</a:t>
            </a:r>
          </a:p>
          <a:p>
            <a:r>
              <a:rPr lang="fr-FR" dirty="0"/>
              <a:t>Aucun client ne répond aux 5 variables.</a:t>
            </a:r>
          </a:p>
          <a:p>
            <a:pPr algn="ctr"/>
            <a:r>
              <a:rPr lang="fr-FR" b="1" dirty="0">
                <a:solidFill>
                  <a:srgbClr val="FF0000"/>
                </a:solidFill>
              </a:rPr>
              <a:t>Nombre de clients actuels à risque selon la méthode du scoring : 844 sur 8 491, soit 10 %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EA533BD-6CDE-6657-CA14-8C4E214D1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512" y="1373237"/>
            <a:ext cx="7038975" cy="2110612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B810A3D-1A7F-4A96-5C60-13A87D50EB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9194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Bilan et recommandations</a:t>
            </a:r>
            <a:br>
              <a:rPr lang="fr-FR" dirty="0"/>
            </a:br>
            <a:endParaRPr b="0" dirty="0"/>
          </a:p>
        </p:txBody>
      </p:sp>
      <p:sp>
        <p:nvSpPr>
          <p:cNvPr id="2" name="Espace réservé du texte 2">
            <a:extLst>
              <a:ext uri="{FF2B5EF4-FFF2-40B4-BE49-F238E27FC236}">
                <a16:creationId xmlns:a16="http://schemas.microsoft.com/office/drawing/2014/main" id="{0971125B-E3CE-2513-C60E-04FFA0E35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892" y="1411038"/>
            <a:ext cx="7299308" cy="3185064"/>
          </a:xfrm>
        </p:spPr>
        <p:txBody>
          <a:bodyPr>
            <a:normAutofit/>
          </a:bodyPr>
          <a:lstStyle/>
          <a:p>
            <a:endParaRPr lang="fr-FR" sz="1200" dirty="0"/>
          </a:p>
          <a:p>
            <a:pPr>
              <a:buFont typeface="Wingdings" panose="05000000000000000000" pitchFamily="2" charset="2"/>
              <a:buChar char="q"/>
            </a:pPr>
            <a:r>
              <a:rPr lang="fr-FR" sz="1400" dirty="0">
                <a:solidFill>
                  <a:srgbClr val="000000"/>
                </a:solidFill>
              </a:rPr>
              <a:t>La banque a un portefeuille de clients à faible revenu annuel</a:t>
            </a:r>
          </a:p>
          <a:p>
            <a:endParaRPr lang="fr-FR" sz="1400" dirty="0">
              <a:solidFill>
                <a:srgbClr val="000000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fr-FR" sz="1400" dirty="0">
                <a:solidFill>
                  <a:srgbClr val="000000"/>
                </a:solidFill>
              </a:rPr>
              <a:t>Les clients </a:t>
            </a:r>
            <a:r>
              <a:rPr lang="fr-FR" sz="1400">
                <a:solidFill>
                  <a:srgbClr val="000000"/>
                </a:solidFill>
              </a:rPr>
              <a:t>à hauts revenus, </a:t>
            </a:r>
            <a:r>
              <a:rPr lang="fr-FR" sz="1400" dirty="0">
                <a:solidFill>
                  <a:srgbClr val="000000"/>
                </a:solidFill>
              </a:rPr>
              <a:t>plus exigeants, ne sont satisfaits :</a:t>
            </a:r>
          </a:p>
          <a:p>
            <a:pPr marL="146050" indent="0">
              <a:buNone/>
            </a:pPr>
            <a:r>
              <a:rPr lang="fr-FR" sz="1400" dirty="0">
                <a:solidFill>
                  <a:srgbClr val="000000"/>
                </a:solidFill>
              </a:rPr>
              <a:t>       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400" dirty="0">
                <a:solidFill>
                  <a:srgbClr val="000000"/>
                </a:solidFill>
              </a:rPr>
              <a:t>Ni des produits </a:t>
            </a:r>
          </a:p>
          <a:p>
            <a:pPr marL="146050" indent="0">
              <a:buNone/>
            </a:pPr>
            <a:endParaRPr lang="fr-FR" sz="1400" dirty="0">
              <a:solidFill>
                <a:srgbClr val="00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400" dirty="0">
                <a:solidFill>
                  <a:srgbClr val="000000"/>
                </a:solidFill>
              </a:rPr>
              <a:t>Ni des services</a:t>
            </a:r>
          </a:p>
          <a:p>
            <a:pPr marL="146050" indent="0">
              <a:buNone/>
            </a:pPr>
            <a:endParaRPr lang="fr-FR" sz="1200" dirty="0"/>
          </a:p>
          <a:p>
            <a:endParaRPr lang="fr-FR" sz="1200" dirty="0"/>
          </a:p>
          <a:p>
            <a:pPr marL="285750" lvl="0" indent="-285750">
              <a:spcBef>
                <a:spcPts val="1200"/>
              </a:spcBef>
              <a:spcAft>
                <a:spcPts val="1200"/>
              </a:spcAft>
              <a:buClr>
                <a:srgbClr val="424242"/>
              </a:buClr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lvl="0" indent="-285750">
              <a:spcBef>
                <a:spcPts val="1200"/>
              </a:spcBef>
              <a:spcAft>
                <a:spcPts val="1200"/>
              </a:spcAft>
              <a:buClr>
                <a:srgbClr val="424242"/>
              </a:buClr>
              <a:buFont typeface="Wingdings" panose="05000000000000000000" pitchFamily="2" charset="2"/>
              <a:buChar char="q"/>
            </a:pP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E5F6ECD-EC9F-817A-9BF2-790E44C0A3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/>
          </a:p>
        </p:txBody>
      </p:sp>
      <p:pic>
        <p:nvPicPr>
          <p:cNvPr id="7" name="Image 6" descr="Personne utilisant une carte de crédit">
            <a:extLst>
              <a:ext uri="{FF2B5EF4-FFF2-40B4-BE49-F238E27FC236}">
                <a16:creationId xmlns:a16="http://schemas.microsoft.com/office/drawing/2014/main" id="{F65425F9-1866-BC5B-5331-D59721238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230" y="1411038"/>
            <a:ext cx="2676767" cy="299822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Bilan et recommandations</a:t>
            </a:r>
            <a:br>
              <a:rPr lang="fr-FR" dirty="0"/>
            </a:br>
            <a:endParaRPr b="0" dirty="0"/>
          </a:p>
        </p:txBody>
      </p:sp>
      <p:sp>
        <p:nvSpPr>
          <p:cNvPr id="2" name="Espace réservé du texte 2">
            <a:extLst>
              <a:ext uri="{FF2B5EF4-FFF2-40B4-BE49-F238E27FC236}">
                <a16:creationId xmlns:a16="http://schemas.microsoft.com/office/drawing/2014/main" id="{0971125B-E3CE-2513-C60E-04FFA0E35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54" y="1054432"/>
            <a:ext cx="6387802" cy="3034636"/>
          </a:xfrm>
        </p:spPr>
        <p:txBody>
          <a:bodyPr>
            <a:normAutofit fontScale="92500"/>
          </a:bodyPr>
          <a:lstStyle/>
          <a:p>
            <a:pPr marL="146050" indent="0">
              <a:buNone/>
            </a:pPr>
            <a:endParaRPr lang="fr-FR" dirty="0"/>
          </a:p>
          <a:p>
            <a:pPr>
              <a:buFont typeface="Wingdings" panose="05000000000000000000" pitchFamily="2" charset="2"/>
              <a:buChar char="q"/>
            </a:pPr>
            <a:endParaRPr lang="fr-FR" sz="1200" dirty="0"/>
          </a:p>
          <a:p>
            <a:pPr>
              <a:buFont typeface="Wingdings" panose="05000000000000000000" pitchFamily="2" charset="2"/>
              <a:buChar char="q"/>
            </a:pPr>
            <a:r>
              <a:rPr lang="fr-FR" sz="1400" b="1" u="sng" dirty="0"/>
              <a:t>La banque doit développer des stratégies de rétention pour ses clients :</a:t>
            </a:r>
          </a:p>
          <a:p>
            <a:pPr marL="146050" indent="0">
              <a:buNone/>
            </a:pPr>
            <a:r>
              <a:rPr lang="fr-FR" sz="1400" u="sng" dirty="0"/>
              <a:t> </a:t>
            </a:r>
            <a:endParaRPr lang="fr-FR" sz="14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400" dirty="0"/>
              <a:t>Proposer des avantages exclusifs pour les cartes payantes</a:t>
            </a:r>
          </a:p>
          <a:p>
            <a:pPr>
              <a:buFont typeface="Wingdings" panose="05000000000000000000" pitchFamily="2" charset="2"/>
              <a:buChar char="Ø"/>
            </a:pPr>
            <a:endParaRPr lang="fr-FR" sz="14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400" dirty="0">
                <a:solidFill>
                  <a:srgbClr val="424242"/>
                </a:solidFill>
              </a:rPr>
              <a:t>Offre de produits adaptés pour une clientèle haut de gamme</a:t>
            </a:r>
          </a:p>
          <a:p>
            <a:pPr>
              <a:buFont typeface="Wingdings" panose="05000000000000000000" pitchFamily="2" charset="2"/>
              <a:buChar char="Ø"/>
            </a:pPr>
            <a:endParaRPr lang="fr-FR" sz="1400" dirty="0">
              <a:solidFill>
                <a:srgbClr val="42424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fr-FR" sz="1400" dirty="0">
                <a:solidFill>
                  <a:srgbClr val="424242"/>
                </a:solidFill>
              </a:rPr>
              <a:t>Mener une enquête de satisfaction auprès des clients à risque ciblés par ESNDATA</a:t>
            </a:r>
          </a:p>
          <a:p>
            <a:pPr>
              <a:buFont typeface="Wingdings" panose="05000000000000000000" pitchFamily="2" charset="2"/>
              <a:buChar char="Ø"/>
            </a:pPr>
            <a:endParaRPr lang="fr-FR" sz="1400" dirty="0">
              <a:solidFill>
                <a:srgbClr val="42424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fr-FR" sz="1400" dirty="0">
                <a:solidFill>
                  <a:srgbClr val="424242"/>
                </a:solidFill>
              </a:rPr>
              <a:t>Identifier les points forts et les faiblesses du support-client </a:t>
            </a:r>
          </a:p>
          <a:p>
            <a:pPr>
              <a:buFont typeface="Wingdings" panose="05000000000000000000" pitchFamily="2" charset="2"/>
              <a:buChar char="q"/>
            </a:pPr>
            <a:endParaRPr lang="fr-FR" sz="1400" dirty="0"/>
          </a:p>
          <a:p>
            <a:pPr>
              <a:buFont typeface="Wingdings" panose="05000000000000000000" pitchFamily="2" charset="2"/>
              <a:buChar char="q"/>
            </a:pPr>
            <a:endParaRPr lang="fr-FR" sz="1200" dirty="0"/>
          </a:p>
          <a:p>
            <a:pPr>
              <a:buFont typeface="Wingdings" panose="05000000000000000000" pitchFamily="2" charset="2"/>
              <a:buChar char="q"/>
            </a:pPr>
            <a:endParaRPr lang="fr-FR" sz="1200" dirty="0"/>
          </a:p>
          <a:p>
            <a:pPr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lvl="0" indent="-285750">
              <a:spcBef>
                <a:spcPts val="1200"/>
              </a:spcBef>
              <a:spcAft>
                <a:spcPts val="1200"/>
              </a:spcAft>
              <a:buClr>
                <a:srgbClr val="424242"/>
              </a:buClr>
              <a:buFont typeface="Wingdings" panose="05000000000000000000" pitchFamily="2" charset="2"/>
              <a:buChar char="q"/>
            </a:pP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DD44E4-FB44-1170-4DA4-604731BB9B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/>
          </a:p>
        </p:txBody>
      </p:sp>
      <p:pic>
        <p:nvPicPr>
          <p:cNvPr id="5" name="Image 4" descr="Pile de cartes de crédit">
            <a:extLst>
              <a:ext uri="{FF2B5EF4-FFF2-40B4-BE49-F238E27FC236}">
                <a16:creationId xmlns:a16="http://schemas.microsoft.com/office/drawing/2014/main" id="{0AE68F77-3218-4F6F-FD38-FE6628599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056" y="1597875"/>
            <a:ext cx="2388886" cy="303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477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"/>
          <p:cNvSpPr txBox="1"/>
          <p:nvPr/>
        </p:nvSpPr>
        <p:spPr>
          <a:xfrm>
            <a:off x="778800" y="1925025"/>
            <a:ext cx="5692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Conclusion</a:t>
            </a:r>
            <a:endParaRPr sz="2000" b="0" i="0" u="none" strike="noStrike" cap="none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24" name="Google Shape;324;p7"/>
          <p:cNvSpPr txBox="1"/>
          <p:nvPr/>
        </p:nvSpPr>
        <p:spPr>
          <a:xfrm>
            <a:off x="930100" y="2723025"/>
            <a:ext cx="644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" name="Google Shape;325;p7"/>
          <p:cNvSpPr txBox="1"/>
          <p:nvPr/>
        </p:nvSpPr>
        <p:spPr>
          <a:xfrm>
            <a:off x="778800" y="2261983"/>
            <a:ext cx="75864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bg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>
              <a:buSzPts val="1400"/>
            </a:pPr>
            <a:r>
              <a:rPr lang="fr-FR" dirty="0">
                <a:solidFill>
                  <a:schemeClr val="bg1"/>
                </a:solidFill>
                <a:latin typeface="Nunito" pitchFamily="2" charset="0"/>
              </a:rPr>
              <a:t>Le rapport a permis d’identifier le profil-type du client perdu et les raisons de son départ.</a:t>
            </a:r>
          </a:p>
          <a:p>
            <a:pPr>
              <a:buSzPts val="1400"/>
            </a:pPr>
            <a:endParaRPr lang="fr-FR" dirty="0">
              <a:solidFill>
                <a:schemeClr val="bg1"/>
              </a:solidFill>
              <a:latin typeface="Nunito" pitchFamily="2" charset="0"/>
            </a:endParaRPr>
          </a:p>
          <a:p>
            <a:pPr>
              <a:buSzPts val="1400"/>
            </a:pPr>
            <a:r>
              <a:rPr lang="fr-FR" dirty="0">
                <a:solidFill>
                  <a:schemeClr val="bg1"/>
                </a:solidFill>
                <a:latin typeface="Nunito" pitchFamily="2" charset="0"/>
              </a:rPr>
              <a:t>Les recommandations permettront à la Banque Primero de prendre des mesures stratégiques pour inverser la tendance de la perte de clientèle afin de renforcer sa position sur le marché des banques en ligne.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74ED307-B41C-5141-174B-A34134D695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</a:t>
            </a:fld>
            <a:endParaRPr lang="fr-F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567826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Constat</a:t>
            </a:r>
            <a:br>
              <a:rPr lang="fr-FR" dirty="0"/>
            </a:br>
            <a:br>
              <a:rPr lang="fr-FR" dirty="0"/>
            </a:br>
            <a:endParaRPr b="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198452-B111-0075-E560-2C8C3DDF70F9}"/>
              </a:ext>
            </a:extLst>
          </p:cNvPr>
          <p:cNvSpPr txBox="1"/>
          <p:nvPr/>
        </p:nvSpPr>
        <p:spPr>
          <a:xfrm>
            <a:off x="1964986" y="4235116"/>
            <a:ext cx="5651771" cy="52322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La banque Primero a perdu 16 % de ses clients en 5 ans </a:t>
            </a:r>
          </a:p>
          <a:p>
            <a:pPr algn="ctr"/>
            <a:r>
              <a:rPr lang="fr-FR" dirty="0"/>
              <a:t>Soit 1 636 clients perdus sur un total de 10 127 clients recrutés</a:t>
            </a:r>
          </a:p>
        </p:txBody>
      </p:sp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B985B91E-7014-5A02-9346-F8860346AA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2148809"/>
              </p:ext>
            </p:extLst>
          </p:nvPr>
        </p:nvGraphicFramePr>
        <p:xfrm>
          <a:off x="1964987" y="1392655"/>
          <a:ext cx="5651770" cy="2842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A8E105A-F817-66C0-44E5-EBE7A5096F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824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dirty="0"/>
              <a:t>Exploration de la base des données</a:t>
            </a:r>
            <a:endParaRPr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A32ECEC-12B7-7B93-5B98-B7AC8A8EFC2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F5DE901-50BB-D8E1-1923-7F252B225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7736" y="3697638"/>
            <a:ext cx="6618128" cy="708992"/>
          </a:xfrm>
          <a:solidFill>
            <a:schemeClr val="accent4">
              <a:lumMod val="75000"/>
            </a:schemeClr>
          </a:solidFill>
        </p:spPr>
        <p:txBody>
          <a:bodyPr>
            <a:normAutofit fontScale="92500"/>
          </a:bodyPr>
          <a:lstStyle/>
          <a:p>
            <a:pPr marL="146050" indent="0" algn="ctr">
              <a:buNone/>
            </a:pPr>
            <a:r>
              <a:rPr lang="fr-FR" dirty="0">
                <a:solidFill>
                  <a:srgbClr val="0E0902"/>
                </a:solidFill>
              </a:rPr>
              <a:t>5 variables sur les 13 présentes sur le tableau fourni ont été retenues pour établir le rapport</a:t>
            </a:r>
          </a:p>
          <a:p>
            <a:pPr marL="146050" indent="0" algn="ctr">
              <a:buNone/>
            </a:pPr>
            <a:r>
              <a:rPr lang="fr-FR" dirty="0">
                <a:solidFill>
                  <a:srgbClr val="0E0902"/>
                </a:solidFill>
              </a:rPr>
              <a:t> Pas de lien de corrélation entre les 8 variables non-retenues et la perte de clientèle</a:t>
            </a:r>
          </a:p>
        </p:txBody>
      </p:sp>
      <p:pic>
        <p:nvPicPr>
          <p:cNvPr id="6" name="Image 5" descr="Une image contenant texte, Police, ligne, nombre">
            <a:extLst>
              <a:ext uri="{FF2B5EF4-FFF2-40B4-BE49-F238E27FC236}">
                <a16:creationId xmlns:a16="http://schemas.microsoft.com/office/drawing/2014/main" id="{99410627-2E6D-E357-119E-7B10CA20D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041" y="1597875"/>
            <a:ext cx="8001918" cy="165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04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dirty="0"/>
              <a:t>Notre compréhension de vos enjeux</a:t>
            </a:r>
            <a:endParaRPr dirty="0"/>
          </a:p>
        </p:txBody>
      </p:sp>
      <p:sp>
        <p:nvSpPr>
          <p:cNvPr id="283" name="Google Shape;283;p2"/>
          <p:cNvSpPr txBox="1">
            <a:spLocks noGrp="1"/>
          </p:cNvSpPr>
          <p:nvPr>
            <p:ph type="body" idx="1"/>
          </p:nvPr>
        </p:nvSpPr>
        <p:spPr>
          <a:xfrm>
            <a:off x="1303800" y="168926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r>
              <a:rPr lang="fr-FR" sz="2000" dirty="0"/>
              <a:t>Quel est le profil-type du client perdu ?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r>
              <a:rPr lang="fr-FR" sz="2000" dirty="0"/>
              <a:t>Pourquoi les clients quittent votre banque ?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r>
              <a:rPr lang="fr-FR" sz="2000" dirty="0"/>
              <a:t>Qui sont vos clients à risque qui pourraient partir ?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Font typeface="Wingdings" panose="05000000000000000000" pitchFamily="2" charset="2"/>
              <a:buChar char="q"/>
            </a:pPr>
            <a:r>
              <a:rPr lang="fr-FR" sz="2000" dirty="0"/>
              <a:t>Que faire pour enrayer votre perte de la clientèle ?</a:t>
            </a:r>
          </a:p>
        </p:txBody>
      </p:sp>
    </p:spTree>
    <p:extLst>
      <p:ext uri="{BB962C8B-B14F-4D97-AF65-F5344CB8AC3E}">
        <p14:creationId xmlns:p14="http://schemas.microsoft.com/office/powerpoint/2010/main" val="3350901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Répartition des clients par type de carte</a:t>
            </a:r>
            <a:br>
              <a:rPr lang="fr-FR" dirty="0"/>
            </a:br>
            <a:br>
              <a:rPr lang="fr-FR" dirty="0"/>
            </a:br>
            <a:endParaRPr b="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198452-B111-0075-E560-2C8C3DDF70F9}"/>
              </a:ext>
            </a:extLst>
          </p:cNvPr>
          <p:cNvSpPr txBox="1"/>
          <p:nvPr/>
        </p:nvSpPr>
        <p:spPr>
          <a:xfrm>
            <a:off x="1739203" y="4040627"/>
            <a:ext cx="5859379" cy="52322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La carte Platinium a 2 fois plus de clients perdus que de clients actuels</a:t>
            </a:r>
          </a:p>
          <a:p>
            <a:pPr algn="ctr"/>
            <a:r>
              <a:rPr lang="fr-FR" dirty="0"/>
              <a:t>Les porteurs de la carte blue (gratuite…) sont fidèles</a:t>
            </a:r>
          </a:p>
        </p:txBody>
      </p:sp>
      <p:sp>
        <p:nvSpPr>
          <p:cNvPr id="10" name="Accolade fermante 9">
            <a:extLst>
              <a:ext uri="{FF2B5EF4-FFF2-40B4-BE49-F238E27FC236}">
                <a16:creationId xmlns:a16="http://schemas.microsoft.com/office/drawing/2014/main" id="{E2334E9B-0B67-82C2-48C3-2B4130038775}"/>
              </a:ext>
            </a:extLst>
          </p:cNvPr>
          <p:cNvSpPr/>
          <p:nvPr/>
        </p:nvSpPr>
        <p:spPr>
          <a:xfrm>
            <a:off x="5871411" y="1479884"/>
            <a:ext cx="108284" cy="154004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b="1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3E32C0C-E62C-EE9E-927F-F30F04439F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15CCA224-39C6-42DE-16E7-E837B26215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1396075"/>
              </p:ext>
            </p:extLst>
          </p:nvPr>
        </p:nvGraphicFramePr>
        <p:xfrm>
          <a:off x="1739203" y="1297427"/>
          <a:ext cx="5859379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Accolade fermante 5">
            <a:extLst>
              <a:ext uri="{FF2B5EF4-FFF2-40B4-BE49-F238E27FC236}">
                <a16:creationId xmlns:a16="http://schemas.microsoft.com/office/drawing/2014/main" id="{DF99D598-3DAE-19A1-AA70-0989AB77BE4B}"/>
              </a:ext>
            </a:extLst>
          </p:cNvPr>
          <p:cNvSpPr/>
          <p:nvPr/>
        </p:nvSpPr>
        <p:spPr>
          <a:xfrm>
            <a:off x="3272590" y="1767405"/>
            <a:ext cx="108284" cy="1702341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82425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Répartition des clients par catégorie de revenus annuels</a:t>
            </a:r>
            <a:br>
              <a:rPr lang="fr-FR" dirty="0"/>
            </a:br>
            <a:br>
              <a:rPr lang="fr-FR" dirty="0"/>
            </a:br>
            <a:endParaRPr b="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C175185-8810-F036-8488-5A863C50C4F4}"/>
              </a:ext>
            </a:extLst>
          </p:cNvPr>
          <p:cNvSpPr txBox="1"/>
          <p:nvPr/>
        </p:nvSpPr>
        <p:spPr>
          <a:xfrm>
            <a:off x="1390812" y="4213756"/>
            <a:ext cx="6290148" cy="52322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Un client perdu sur deux appartient à la tranche de revenus « € 40k - € 80k »</a:t>
            </a:r>
          </a:p>
          <a:p>
            <a:pPr algn="ctr"/>
            <a:r>
              <a:rPr lang="fr-FR" dirty="0"/>
              <a:t>Un client actuel sur trois a moins de € 40k de revenus annuels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042590D-B717-944D-6F26-BA892F40AC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  <p:sp>
        <p:nvSpPr>
          <p:cNvPr id="5" name="Flèche : angle droit à deux pointes 4">
            <a:extLst>
              <a:ext uri="{FF2B5EF4-FFF2-40B4-BE49-F238E27FC236}">
                <a16:creationId xmlns:a16="http://schemas.microsoft.com/office/drawing/2014/main" id="{DCD536C2-7A30-32DE-5A58-767E5D75DC47}"/>
              </a:ext>
            </a:extLst>
          </p:cNvPr>
          <p:cNvSpPr/>
          <p:nvPr/>
        </p:nvSpPr>
        <p:spPr>
          <a:xfrm>
            <a:off x="5450336" y="3545626"/>
            <a:ext cx="194553" cy="359923"/>
          </a:xfrm>
          <a:prstGeom prst="left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3AADB97A-8B49-A57D-C447-603C63716F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4309665"/>
              </p:ext>
            </p:extLst>
          </p:nvPr>
        </p:nvGraphicFramePr>
        <p:xfrm>
          <a:off x="1390812" y="1473798"/>
          <a:ext cx="6290148" cy="2735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Flèche : angle droit à deux pointes 8">
            <a:extLst>
              <a:ext uri="{FF2B5EF4-FFF2-40B4-BE49-F238E27FC236}">
                <a16:creationId xmlns:a16="http://schemas.microsoft.com/office/drawing/2014/main" id="{FB0065ED-0569-D959-DF6D-608153AEC2B9}"/>
              </a:ext>
            </a:extLst>
          </p:cNvPr>
          <p:cNvSpPr/>
          <p:nvPr/>
        </p:nvSpPr>
        <p:spPr>
          <a:xfrm>
            <a:off x="5444482" y="3306039"/>
            <a:ext cx="194553" cy="359923"/>
          </a:xfrm>
          <a:prstGeom prst="leftUp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2098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215189" y="598575"/>
            <a:ext cx="7844589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Répartition des clients par nombre d’interactions</a:t>
            </a:r>
            <a:br>
              <a:rPr lang="fr-FR" dirty="0"/>
            </a:br>
            <a:br>
              <a:rPr lang="fr-FR" dirty="0"/>
            </a:br>
            <a:endParaRPr b="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198452-B111-0075-E560-2C8C3DDF70F9}"/>
              </a:ext>
            </a:extLst>
          </p:cNvPr>
          <p:cNvSpPr txBox="1"/>
          <p:nvPr/>
        </p:nvSpPr>
        <p:spPr>
          <a:xfrm>
            <a:off x="1632034" y="4213756"/>
            <a:ext cx="6276974" cy="52322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287 clients qui ont eu plus de 5 interactions sont partis</a:t>
            </a:r>
          </a:p>
          <a:p>
            <a:pPr algn="ctr"/>
            <a:r>
              <a:rPr lang="fr-FR" dirty="0"/>
              <a:t>Ceux qui ont 2 interactions ou moins restent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47797B9-B104-CA02-C8C3-8AD52E3201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8A478EBE-6A7B-17E3-8060-9BC5BCE916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0721212"/>
              </p:ext>
            </p:extLst>
          </p:nvPr>
        </p:nvGraphicFramePr>
        <p:xfrm>
          <a:off x="1682667" y="1597874"/>
          <a:ext cx="6027820" cy="2345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8A478EBE-6A7B-17E3-8060-9BC5BCE916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3895995"/>
              </p:ext>
            </p:extLst>
          </p:nvPr>
        </p:nvGraphicFramePr>
        <p:xfrm>
          <a:off x="1632033" y="1347537"/>
          <a:ext cx="6276975" cy="28662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13291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fr-FR" sz="2200" dirty="0"/>
              <a:t>Crédit renouvelé chez les clients actuels et perdus</a:t>
            </a:r>
            <a:br>
              <a:rPr lang="fr-FR" dirty="0"/>
            </a:br>
            <a:br>
              <a:rPr lang="fr-FR" dirty="0"/>
            </a:br>
            <a:endParaRPr b="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A554998-FF9D-A9B3-28D2-346A4C3C3CC4}"/>
              </a:ext>
            </a:extLst>
          </p:cNvPr>
          <p:cNvSpPr txBox="1"/>
          <p:nvPr/>
        </p:nvSpPr>
        <p:spPr>
          <a:xfrm>
            <a:off x="1373795" y="4195714"/>
            <a:ext cx="6182038" cy="52322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6 clients perdus sur 10 ont utilisé moins de 500 € de crédit</a:t>
            </a:r>
          </a:p>
          <a:p>
            <a:pPr algn="ctr"/>
            <a:r>
              <a:rPr lang="fr-FR" dirty="0"/>
              <a:t>La moitié des clients actuels utilise entre 1 000 € et 2 000 €  </a:t>
            </a:r>
          </a:p>
        </p:txBody>
      </p:sp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3B5FBC4D-7C3B-93C3-CF9D-923D03A9398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8583447"/>
              </p:ext>
            </p:extLst>
          </p:nvPr>
        </p:nvGraphicFramePr>
        <p:xfrm>
          <a:off x="1373795" y="1200150"/>
          <a:ext cx="6182038" cy="30229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60CFFE9-C576-5E18-4E98-8AA3FE69B3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659726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Nombre moyen de transactions par client</a:t>
            </a:r>
            <a:br>
              <a:rPr lang="fr-FR" dirty="0"/>
            </a:br>
            <a:br>
              <a:rPr lang="fr-FR" dirty="0"/>
            </a:br>
            <a:endParaRPr b="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198452-B111-0075-E560-2C8C3DDF70F9}"/>
              </a:ext>
            </a:extLst>
          </p:cNvPr>
          <p:cNvSpPr txBox="1"/>
          <p:nvPr/>
        </p:nvSpPr>
        <p:spPr>
          <a:xfrm>
            <a:off x="810221" y="4170024"/>
            <a:ext cx="7523558" cy="52322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69 transactions en moyenne pour 8 491 clients actuels contre 45 pour 1 636 clients perdus </a:t>
            </a:r>
          </a:p>
          <a:p>
            <a:pPr algn="ctr"/>
            <a:r>
              <a:rPr lang="fr-FR" dirty="0"/>
              <a:t>Plus le client utilise sa carte, plus il reste.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CDFCAAE-D83A-7064-D4F2-C59AE4B6A9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2C3828A2-1EEE-3386-DDDF-C4312989080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6044892"/>
              </p:ext>
            </p:extLst>
          </p:nvPr>
        </p:nvGraphicFramePr>
        <p:xfrm>
          <a:off x="1419225" y="1245849"/>
          <a:ext cx="6305550" cy="2924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Flèche : angle droit à deux pointes 2">
            <a:extLst>
              <a:ext uri="{FF2B5EF4-FFF2-40B4-BE49-F238E27FC236}">
                <a16:creationId xmlns:a16="http://schemas.microsoft.com/office/drawing/2014/main" id="{9AD96726-3A57-5DFE-28B7-0A12E18939AC}"/>
              </a:ext>
            </a:extLst>
          </p:cNvPr>
          <p:cNvSpPr/>
          <p:nvPr/>
        </p:nvSpPr>
        <p:spPr>
          <a:xfrm>
            <a:off x="4007796" y="1741251"/>
            <a:ext cx="301557" cy="680936"/>
          </a:xfrm>
          <a:prstGeom prst="leftUp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1E6ED7F-647F-FFB3-5A3A-F1833368829D}"/>
              </a:ext>
            </a:extLst>
          </p:cNvPr>
          <p:cNvSpPr txBox="1"/>
          <p:nvPr/>
        </p:nvSpPr>
        <p:spPr>
          <a:xfrm>
            <a:off x="4241260" y="1773942"/>
            <a:ext cx="778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+ 53 %</a:t>
            </a:r>
          </a:p>
        </p:txBody>
      </p:sp>
    </p:spTree>
    <p:extLst>
      <p:ext uri="{BB962C8B-B14F-4D97-AF65-F5344CB8AC3E}">
        <p14:creationId xmlns:p14="http://schemas.microsoft.com/office/powerpoint/2010/main" val="3814431449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6090</TotalTime>
  <Words>768</Words>
  <Application>Microsoft Office PowerPoint</Application>
  <PresentationFormat>Affichage à l'écran (16:9)</PresentationFormat>
  <Paragraphs>113</Paragraphs>
  <Slides>16</Slides>
  <Notes>15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3" baseType="lpstr">
      <vt:lpstr>Arial</vt:lpstr>
      <vt:lpstr>Nunito</vt:lpstr>
      <vt:lpstr>Maven Pro</vt:lpstr>
      <vt:lpstr>Wingdings</vt:lpstr>
      <vt:lpstr>Calibri</vt:lpstr>
      <vt:lpstr>Titillium Web</vt:lpstr>
      <vt:lpstr>Momentum</vt:lpstr>
      <vt:lpstr>Présentation PowerPoint</vt:lpstr>
      <vt:lpstr>Constat  </vt:lpstr>
      <vt:lpstr>Exploration de la base des données</vt:lpstr>
      <vt:lpstr>Notre compréhension de vos enjeux</vt:lpstr>
      <vt:lpstr>Répartition des clients par type de carte  </vt:lpstr>
      <vt:lpstr>Répartition des clients par catégorie de revenus annuels  </vt:lpstr>
      <vt:lpstr>Répartition des clients par nombre d’interactions  </vt:lpstr>
      <vt:lpstr>Crédit renouvelé chez les clients actuels et perdus  </vt:lpstr>
      <vt:lpstr>Nombre moyen de transactions par client  </vt:lpstr>
      <vt:lpstr>Quel est le profil-type du client perdu ?</vt:lpstr>
      <vt:lpstr>Pourquoi le client quitte la banque ?</vt:lpstr>
      <vt:lpstr>Qui sont les clients à risque qui pourraient partir ?   </vt:lpstr>
      <vt:lpstr>Qui sont les clients à risque qui pourraient partir ?   </vt:lpstr>
      <vt:lpstr>Bilan et recommandations </vt:lpstr>
      <vt:lpstr>Bilan et recommandations 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JeYjEy</dc:creator>
  <cp:lastModifiedBy>benoit ahsee</cp:lastModifiedBy>
  <cp:revision>7</cp:revision>
  <dcterms:modified xsi:type="dcterms:W3CDTF">2024-02-12T20:00:10Z</dcterms:modified>
</cp:coreProperties>
</file>